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61ED3-5A34-409B-91B6-19DD6EE6A66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A44654E-0F29-421B-B199-EA63E280606C}">
      <dgm:prSet/>
      <dgm:spPr/>
      <dgm:t>
        <a:bodyPr/>
        <a:lstStyle/>
        <a:p>
          <a:r>
            <a:rPr lang="es-MX"/>
            <a:t>Instrucciones de comportamiento específicas</a:t>
          </a:r>
          <a:endParaRPr lang="en-US"/>
        </a:p>
      </dgm:t>
    </dgm:pt>
    <dgm:pt modelId="{B9308188-36F1-4255-A74D-89BF4F629F81}" type="parTrans" cxnId="{A3684437-09DA-4559-A14F-2CC635593A25}">
      <dgm:prSet/>
      <dgm:spPr/>
      <dgm:t>
        <a:bodyPr/>
        <a:lstStyle/>
        <a:p>
          <a:endParaRPr lang="en-US"/>
        </a:p>
      </dgm:t>
    </dgm:pt>
    <dgm:pt modelId="{A8A07907-3165-4B69-8270-E166700B5265}" type="sibTrans" cxnId="{A3684437-09DA-4559-A14F-2CC635593A25}">
      <dgm:prSet/>
      <dgm:spPr/>
      <dgm:t>
        <a:bodyPr/>
        <a:lstStyle/>
        <a:p>
          <a:endParaRPr lang="en-US"/>
        </a:p>
      </dgm:t>
    </dgm:pt>
    <dgm:pt modelId="{566FBD2D-409E-43A7-9EF1-305B7264D71F}">
      <dgm:prSet/>
      <dgm:spPr/>
      <dgm:t>
        <a:bodyPr/>
        <a:lstStyle/>
        <a:p>
          <a:r>
            <a:rPr lang="es-MX"/>
            <a:t>Archivos de conocimiento (documentos, bases de datos)</a:t>
          </a:r>
          <a:endParaRPr lang="en-US"/>
        </a:p>
      </dgm:t>
    </dgm:pt>
    <dgm:pt modelId="{DDBB2F11-9E38-4C25-9AE4-09869FDD8389}" type="parTrans" cxnId="{E4A79BFE-8246-4BD9-85AA-5BDC4AFF21C1}">
      <dgm:prSet/>
      <dgm:spPr/>
      <dgm:t>
        <a:bodyPr/>
        <a:lstStyle/>
        <a:p>
          <a:endParaRPr lang="en-US"/>
        </a:p>
      </dgm:t>
    </dgm:pt>
    <dgm:pt modelId="{9D1CB6F4-2E9A-416E-8D64-DCDB12B72EC4}" type="sibTrans" cxnId="{E4A79BFE-8246-4BD9-85AA-5BDC4AFF21C1}">
      <dgm:prSet/>
      <dgm:spPr/>
      <dgm:t>
        <a:bodyPr/>
        <a:lstStyle/>
        <a:p>
          <a:endParaRPr lang="en-US"/>
        </a:p>
      </dgm:t>
    </dgm:pt>
    <dgm:pt modelId="{807C9047-4EC5-4896-A307-B7A89853DA11}">
      <dgm:prSet/>
      <dgm:spPr/>
      <dgm:t>
        <a:bodyPr/>
        <a:lstStyle/>
        <a:p>
          <a:r>
            <a:rPr lang="es-MX"/>
            <a:t>Navegación web habilitada</a:t>
          </a:r>
          <a:endParaRPr lang="en-US"/>
        </a:p>
      </dgm:t>
    </dgm:pt>
    <dgm:pt modelId="{E4F4AA56-812E-40CF-B3F6-E541732139D4}" type="parTrans" cxnId="{456BF0EA-E6CD-4D2B-9ADF-34C7E1131E43}">
      <dgm:prSet/>
      <dgm:spPr/>
      <dgm:t>
        <a:bodyPr/>
        <a:lstStyle/>
        <a:p>
          <a:endParaRPr lang="en-US"/>
        </a:p>
      </dgm:t>
    </dgm:pt>
    <dgm:pt modelId="{5E33DAE9-620D-4284-A215-4417A88583F7}" type="sibTrans" cxnId="{456BF0EA-E6CD-4D2B-9ADF-34C7E1131E43}">
      <dgm:prSet/>
      <dgm:spPr/>
      <dgm:t>
        <a:bodyPr/>
        <a:lstStyle/>
        <a:p>
          <a:endParaRPr lang="en-US"/>
        </a:p>
      </dgm:t>
    </dgm:pt>
    <dgm:pt modelId="{153B0BBF-DB2B-4557-AEFF-D9B6870BD79C}">
      <dgm:prSet/>
      <dgm:spPr/>
      <dgm:t>
        <a:bodyPr/>
        <a:lstStyle/>
        <a:p>
          <a:r>
            <a:rPr lang="es-MX"/>
            <a:t>Generación de imágenes</a:t>
          </a:r>
          <a:endParaRPr lang="en-US"/>
        </a:p>
      </dgm:t>
    </dgm:pt>
    <dgm:pt modelId="{DEAAFC14-7941-4F49-B356-9A5263F11B8B}" type="parTrans" cxnId="{614D7B59-4106-46EC-9649-DFE2C232144C}">
      <dgm:prSet/>
      <dgm:spPr/>
      <dgm:t>
        <a:bodyPr/>
        <a:lstStyle/>
        <a:p>
          <a:endParaRPr lang="en-US"/>
        </a:p>
      </dgm:t>
    </dgm:pt>
    <dgm:pt modelId="{A7AE69EB-4F25-4F3B-8F7E-1EB2550CE4C6}" type="sibTrans" cxnId="{614D7B59-4106-46EC-9649-DFE2C232144C}">
      <dgm:prSet/>
      <dgm:spPr/>
      <dgm:t>
        <a:bodyPr/>
        <a:lstStyle/>
        <a:p>
          <a:endParaRPr lang="en-US"/>
        </a:p>
      </dgm:t>
    </dgm:pt>
    <dgm:pt modelId="{BE2A2430-FAE3-4E30-AB15-FA30B58B2E55}">
      <dgm:prSet/>
      <dgm:spPr/>
      <dgm:t>
        <a:bodyPr/>
        <a:lstStyle/>
        <a:p>
          <a:r>
            <a:rPr lang="es-MX"/>
            <a:t>Actions (APIs para conectar con otros servicios)</a:t>
          </a:r>
          <a:endParaRPr lang="en-US"/>
        </a:p>
      </dgm:t>
    </dgm:pt>
    <dgm:pt modelId="{15C156BC-A01C-4099-86EE-06CADA6BE17F}" type="parTrans" cxnId="{E7EC0577-BAC8-4959-9210-B9E286462865}">
      <dgm:prSet/>
      <dgm:spPr/>
      <dgm:t>
        <a:bodyPr/>
        <a:lstStyle/>
        <a:p>
          <a:endParaRPr lang="en-US"/>
        </a:p>
      </dgm:t>
    </dgm:pt>
    <dgm:pt modelId="{8ED3F20C-C383-46A0-9A01-DAFF806CA58B}" type="sibTrans" cxnId="{E7EC0577-BAC8-4959-9210-B9E286462865}">
      <dgm:prSet/>
      <dgm:spPr/>
      <dgm:t>
        <a:bodyPr/>
        <a:lstStyle/>
        <a:p>
          <a:endParaRPr lang="en-US"/>
        </a:p>
      </dgm:t>
    </dgm:pt>
    <dgm:pt modelId="{7C222875-957C-41D0-A361-32E7830385C8}" type="pres">
      <dgm:prSet presAssocID="{93361ED3-5A34-409B-91B6-19DD6EE6A661}" presName="linear" presStyleCnt="0">
        <dgm:presLayoutVars>
          <dgm:animLvl val="lvl"/>
          <dgm:resizeHandles val="exact"/>
        </dgm:presLayoutVars>
      </dgm:prSet>
      <dgm:spPr/>
    </dgm:pt>
    <dgm:pt modelId="{87E28863-1BC2-47EF-A810-F63C8FFBF974}" type="pres">
      <dgm:prSet presAssocID="{5A44654E-0F29-421B-B199-EA63E280606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CEDB420-7389-43D9-BC2C-647A5929FCC9}" type="pres">
      <dgm:prSet presAssocID="{A8A07907-3165-4B69-8270-E166700B5265}" presName="spacer" presStyleCnt="0"/>
      <dgm:spPr/>
    </dgm:pt>
    <dgm:pt modelId="{50B28898-10D6-456B-A22F-FD294407B92F}" type="pres">
      <dgm:prSet presAssocID="{566FBD2D-409E-43A7-9EF1-305B7264D71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F723920-BB6B-4E04-AA3C-E6044ECA15BA}" type="pres">
      <dgm:prSet presAssocID="{9D1CB6F4-2E9A-416E-8D64-DCDB12B72EC4}" presName="spacer" presStyleCnt="0"/>
      <dgm:spPr/>
    </dgm:pt>
    <dgm:pt modelId="{A13B72AE-8D8D-4C27-B40E-A06BD974776B}" type="pres">
      <dgm:prSet presAssocID="{807C9047-4EC5-4896-A307-B7A89853DA1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6108E63-3BDF-4A7C-921A-19B29BBE8EA2}" type="pres">
      <dgm:prSet presAssocID="{5E33DAE9-620D-4284-A215-4417A88583F7}" presName="spacer" presStyleCnt="0"/>
      <dgm:spPr/>
    </dgm:pt>
    <dgm:pt modelId="{EFB74C12-2DB6-47FD-8B49-12454F6E7AF5}" type="pres">
      <dgm:prSet presAssocID="{153B0BBF-DB2B-4557-AEFF-D9B6870BD79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6CD4D17-3FF3-4021-9E35-9E24BC570C45}" type="pres">
      <dgm:prSet presAssocID="{A7AE69EB-4F25-4F3B-8F7E-1EB2550CE4C6}" presName="spacer" presStyleCnt="0"/>
      <dgm:spPr/>
    </dgm:pt>
    <dgm:pt modelId="{F4465D8D-E81B-4928-A13A-36B8B94A02D2}" type="pres">
      <dgm:prSet presAssocID="{BE2A2430-FAE3-4E30-AB15-FA30B58B2E5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FC7BC28-210D-431D-8CC9-668CB83EA429}" type="presOf" srcId="{5A44654E-0F29-421B-B199-EA63E280606C}" destId="{87E28863-1BC2-47EF-A810-F63C8FFBF974}" srcOrd="0" destOrd="0" presId="urn:microsoft.com/office/officeart/2005/8/layout/vList2"/>
    <dgm:cxn modelId="{A3684437-09DA-4559-A14F-2CC635593A25}" srcId="{93361ED3-5A34-409B-91B6-19DD6EE6A661}" destId="{5A44654E-0F29-421B-B199-EA63E280606C}" srcOrd="0" destOrd="0" parTransId="{B9308188-36F1-4255-A74D-89BF4F629F81}" sibTransId="{A8A07907-3165-4B69-8270-E166700B5265}"/>
    <dgm:cxn modelId="{56E74546-8C55-4557-9F00-24F1594CD6A4}" type="presOf" srcId="{BE2A2430-FAE3-4E30-AB15-FA30B58B2E55}" destId="{F4465D8D-E81B-4928-A13A-36B8B94A02D2}" srcOrd="0" destOrd="0" presId="urn:microsoft.com/office/officeart/2005/8/layout/vList2"/>
    <dgm:cxn modelId="{E7453449-7C5E-457C-BDEF-840E91EC728B}" type="presOf" srcId="{153B0BBF-DB2B-4557-AEFF-D9B6870BD79C}" destId="{EFB74C12-2DB6-47FD-8B49-12454F6E7AF5}" srcOrd="0" destOrd="0" presId="urn:microsoft.com/office/officeart/2005/8/layout/vList2"/>
    <dgm:cxn modelId="{4B515949-7482-449F-BCE1-40613E3DEBC0}" type="presOf" srcId="{566FBD2D-409E-43A7-9EF1-305B7264D71F}" destId="{50B28898-10D6-456B-A22F-FD294407B92F}" srcOrd="0" destOrd="0" presId="urn:microsoft.com/office/officeart/2005/8/layout/vList2"/>
    <dgm:cxn modelId="{E7EC0577-BAC8-4959-9210-B9E286462865}" srcId="{93361ED3-5A34-409B-91B6-19DD6EE6A661}" destId="{BE2A2430-FAE3-4E30-AB15-FA30B58B2E55}" srcOrd="4" destOrd="0" parTransId="{15C156BC-A01C-4099-86EE-06CADA6BE17F}" sibTransId="{8ED3F20C-C383-46A0-9A01-DAFF806CA58B}"/>
    <dgm:cxn modelId="{614D7B59-4106-46EC-9649-DFE2C232144C}" srcId="{93361ED3-5A34-409B-91B6-19DD6EE6A661}" destId="{153B0BBF-DB2B-4557-AEFF-D9B6870BD79C}" srcOrd="3" destOrd="0" parTransId="{DEAAFC14-7941-4F49-B356-9A5263F11B8B}" sibTransId="{A7AE69EB-4F25-4F3B-8F7E-1EB2550CE4C6}"/>
    <dgm:cxn modelId="{5AA30EC0-C9E9-405B-8EA5-A35E2813943D}" type="presOf" srcId="{807C9047-4EC5-4896-A307-B7A89853DA11}" destId="{A13B72AE-8D8D-4C27-B40E-A06BD974776B}" srcOrd="0" destOrd="0" presId="urn:microsoft.com/office/officeart/2005/8/layout/vList2"/>
    <dgm:cxn modelId="{52CD26CA-B119-406F-B28D-B6AC844814F5}" type="presOf" srcId="{93361ED3-5A34-409B-91B6-19DD6EE6A661}" destId="{7C222875-957C-41D0-A361-32E7830385C8}" srcOrd="0" destOrd="0" presId="urn:microsoft.com/office/officeart/2005/8/layout/vList2"/>
    <dgm:cxn modelId="{456BF0EA-E6CD-4D2B-9ADF-34C7E1131E43}" srcId="{93361ED3-5A34-409B-91B6-19DD6EE6A661}" destId="{807C9047-4EC5-4896-A307-B7A89853DA11}" srcOrd="2" destOrd="0" parTransId="{E4F4AA56-812E-40CF-B3F6-E541732139D4}" sibTransId="{5E33DAE9-620D-4284-A215-4417A88583F7}"/>
    <dgm:cxn modelId="{E4A79BFE-8246-4BD9-85AA-5BDC4AFF21C1}" srcId="{93361ED3-5A34-409B-91B6-19DD6EE6A661}" destId="{566FBD2D-409E-43A7-9EF1-305B7264D71F}" srcOrd="1" destOrd="0" parTransId="{DDBB2F11-9E38-4C25-9AE4-09869FDD8389}" sibTransId="{9D1CB6F4-2E9A-416E-8D64-DCDB12B72EC4}"/>
    <dgm:cxn modelId="{03DFDDF7-98B3-4010-AC42-95996F81EF19}" type="presParOf" srcId="{7C222875-957C-41D0-A361-32E7830385C8}" destId="{87E28863-1BC2-47EF-A810-F63C8FFBF974}" srcOrd="0" destOrd="0" presId="urn:microsoft.com/office/officeart/2005/8/layout/vList2"/>
    <dgm:cxn modelId="{AFAD6662-E4B6-4670-B9F2-1E00984FED7A}" type="presParOf" srcId="{7C222875-957C-41D0-A361-32E7830385C8}" destId="{6CEDB420-7389-43D9-BC2C-647A5929FCC9}" srcOrd="1" destOrd="0" presId="urn:microsoft.com/office/officeart/2005/8/layout/vList2"/>
    <dgm:cxn modelId="{319CCA19-A38D-4C8F-BF10-F004C8BE1505}" type="presParOf" srcId="{7C222875-957C-41D0-A361-32E7830385C8}" destId="{50B28898-10D6-456B-A22F-FD294407B92F}" srcOrd="2" destOrd="0" presId="urn:microsoft.com/office/officeart/2005/8/layout/vList2"/>
    <dgm:cxn modelId="{9D9EC6FD-ED0A-4C34-9D8F-2CD1421B4315}" type="presParOf" srcId="{7C222875-957C-41D0-A361-32E7830385C8}" destId="{2F723920-BB6B-4E04-AA3C-E6044ECA15BA}" srcOrd="3" destOrd="0" presId="urn:microsoft.com/office/officeart/2005/8/layout/vList2"/>
    <dgm:cxn modelId="{949C0F2E-AF5A-4F5E-927A-83D3C63C7241}" type="presParOf" srcId="{7C222875-957C-41D0-A361-32E7830385C8}" destId="{A13B72AE-8D8D-4C27-B40E-A06BD974776B}" srcOrd="4" destOrd="0" presId="urn:microsoft.com/office/officeart/2005/8/layout/vList2"/>
    <dgm:cxn modelId="{E701A74F-D68A-47EB-B9B3-B15108D62EB6}" type="presParOf" srcId="{7C222875-957C-41D0-A361-32E7830385C8}" destId="{C6108E63-3BDF-4A7C-921A-19B29BBE8EA2}" srcOrd="5" destOrd="0" presId="urn:microsoft.com/office/officeart/2005/8/layout/vList2"/>
    <dgm:cxn modelId="{DFE1B7E1-4D44-4883-B8E6-0E3B25F8E166}" type="presParOf" srcId="{7C222875-957C-41D0-A361-32E7830385C8}" destId="{EFB74C12-2DB6-47FD-8B49-12454F6E7AF5}" srcOrd="6" destOrd="0" presId="urn:microsoft.com/office/officeart/2005/8/layout/vList2"/>
    <dgm:cxn modelId="{0CB5F849-06D4-4C6B-AB20-F394756F251F}" type="presParOf" srcId="{7C222875-957C-41D0-A361-32E7830385C8}" destId="{B6CD4D17-3FF3-4021-9E35-9E24BC570C45}" srcOrd="7" destOrd="0" presId="urn:microsoft.com/office/officeart/2005/8/layout/vList2"/>
    <dgm:cxn modelId="{A59B7D45-F86D-4A88-8500-EA0386D85727}" type="presParOf" srcId="{7C222875-957C-41D0-A361-32E7830385C8}" destId="{F4465D8D-E81B-4928-A13A-36B8B94A02D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72FBA-6FDA-4DFA-AACB-18F7BCFE735A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E42848E-7C33-40E2-A379-45EF58272F40}">
      <dgm:prSet/>
      <dgm:spPr/>
      <dgm:t>
        <a:bodyPr/>
        <a:lstStyle/>
        <a:p>
          <a:pPr>
            <a:defRPr cap="all"/>
          </a:pPr>
          <a:r>
            <a:rPr lang="es-MX" b="1"/>
            <a:t>Integración nativa con Google Workspace:</a:t>
          </a:r>
          <a:r>
            <a:rPr lang="es-MX"/>
            <a:t> Pueden leer Gmail, Drive y Calendar en tiempo real, </a:t>
          </a:r>
          <a:endParaRPr lang="en-US"/>
        </a:p>
      </dgm:t>
    </dgm:pt>
    <dgm:pt modelId="{1A8C7D89-835C-4899-9A0E-55BD9F07889C}" type="parTrans" cxnId="{F5F8E142-2BFE-492F-8FD7-22B86BA6C2FC}">
      <dgm:prSet/>
      <dgm:spPr/>
      <dgm:t>
        <a:bodyPr/>
        <a:lstStyle/>
        <a:p>
          <a:endParaRPr lang="en-US"/>
        </a:p>
      </dgm:t>
    </dgm:pt>
    <dgm:pt modelId="{1FB58F20-327D-4102-912C-2F1866C66EA4}" type="sibTrans" cxnId="{F5F8E142-2BFE-492F-8FD7-22B86BA6C2FC}">
      <dgm:prSet/>
      <dgm:spPr/>
      <dgm:t>
        <a:bodyPr/>
        <a:lstStyle/>
        <a:p>
          <a:endParaRPr lang="en-US"/>
        </a:p>
      </dgm:t>
    </dgm:pt>
    <dgm:pt modelId="{02D4E4DB-B3F0-4E42-B0B0-8BFB9A4B1CC0}">
      <dgm:prSet/>
      <dgm:spPr/>
      <dgm:t>
        <a:bodyPr/>
        <a:lstStyle/>
        <a:p>
          <a:pPr>
            <a:defRPr cap="all"/>
          </a:pPr>
          <a:r>
            <a:rPr lang="es-MX" b="1"/>
            <a:t>Flujos de trabajo dinámicos:</a:t>
          </a:r>
          <a:r>
            <a:rPr lang="es-MX"/>
            <a:t> Considerablemente más complejos de replicar en otras plataformas.</a:t>
          </a:r>
          <a:endParaRPr lang="en-US"/>
        </a:p>
      </dgm:t>
    </dgm:pt>
    <dgm:pt modelId="{FDFF71FE-1916-4167-9751-9D5FD74DAA95}" type="parTrans" cxnId="{8DCB0856-4D39-41BE-B5EA-32108ABC15A3}">
      <dgm:prSet/>
      <dgm:spPr/>
      <dgm:t>
        <a:bodyPr/>
        <a:lstStyle/>
        <a:p>
          <a:endParaRPr lang="en-US"/>
        </a:p>
      </dgm:t>
    </dgm:pt>
    <dgm:pt modelId="{7BFDA45F-0DB4-4307-BC25-CC40A33235D1}" type="sibTrans" cxnId="{8DCB0856-4D39-41BE-B5EA-32108ABC15A3}">
      <dgm:prSet/>
      <dgm:spPr/>
      <dgm:t>
        <a:bodyPr/>
        <a:lstStyle/>
        <a:p>
          <a:endParaRPr lang="en-US"/>
        </a:p>
      </dgm:t>
    </dgm:pt>
    <dgm:pt modelId="{F4805DA6-668A-4B03-BA88-45CB60D5F35F}">
      <dgm:prSet/>
      <dgm:spPr/>
      <dgm:t>
        <a:bodyPr/>
        <a:lstStyle/>
        <a:p>
          <a:pPr>
            <a:defRPr cap="all"/>
          </a:pPr>
          <a:r>
            <a:rPr lang="es-MX" b="1"/>
            <a:t>Multimodal:</a:t>
          </a:r>
          <a:r>
            <a:rPr lang="es-MX"/>
            <a:t> Destacan en comprensión multimodal y procesamiento de contextos masivos</a:t>
          </a:r>
          <a:endParaRPr lang="en-US"/>
        </a:p>
      </dgm:t>
    </dgm:pt>
    <dgm:pt modelId="{DA25071A-D717-4651-BEC6-467E86D82B53}" type="parTrans" cxnId="{940699AC-A6FA-407D-9281-35C5ACA1807F}">
      <dgm:prSet/>
      <dgm:spPr/>
      <dgm:t>
        <a:bodyPr/>
        <a:lstStyle/>
        <a:p>
          <a:endParaRPr lang="en-US"/>
        </a:p>
      </dgm:t>
    </dgm:pt>
    <dgm:pt modelId="{80498C57-07CC-421D-BB80-1A427095B14C}" type="sibTrans" cxnId="{940699AC-A6FA-407D-9281-35C5ACA1807F}">
      <dgm:prSet/>
      <dgm:spPr/>
      <dgm:t>
        <a:bodyPr/>
        <a:lstStyle/>
        <a:p>
          <a:endParaRPr lang="en-US"/>
        </a:p>
      </dgm:t>
    </dgm:pt>
    <dgm:pt modelId="{772E3FC0-D2CB-4B4B-A1AC-7E2E00A1D9AF}" type="pres">
      <dgm:prSet presAssocID="{2FF72FBA-6FDA-4DFA-AACB-18F7BCFE735A}" presName="outerComposite" presStyleCnt="0">
        <dgm:presLayoutVars>
          <dgm:chMax val="5"/>
          <dgm:dir/>
          <dgm:resizeHandles val="exact"/>
        </dgm:presLayoutVars>
      </dgm:prSet>
      <dgm:spPr/>
    </dgm:pt>
    <dgm:pt modelId="{7FF4BD8C-175A-4F26-A49F-A5A949B4A170}" type="pres">
      <dgm:prSet presAssocID="{2FF72FBA-6FDA-4DFA-AACB-18F7BCFE735A}" presName="dummyMaxCanvas" presStyleCnt="0">
        <dgm:presLayoutVars/>
      </dgm:prSet>
      <dgm:spPr/>
    </dgm:pt>
    <dgm:pt modelId="{EE4E9BFC-EDE9-44FE-AB21-F43FB6C3E0FA}" type="pres">
      <dgm:prSet presAssocID="{2FF72FBA-6FDA-4DFA-AACB-18F7BCFE735A}" presName="ThreeNodes_1" presStyleLbl="node1" presStyleIdx="0" presStyleCnt="3">
        <dgm:presLayoutVars>
          <dgm:bulletEnabled val="1"/>
        </dgm:presLayoutVars>
      </dgm:prSet>
      <dgm:spPr/>
    </dgm:pt>
    <dgm:pt modelId="{3CE8BDDC-AEED-49DB-9188-BDD446E0ED8C}" type="pres">
      <dgm:prSet presAssocID="{2FF72FBA-6FDA-4DFA-AACB-18F7BCFE735A}" presName="ThreeNodes_2" presStyleLbl="node1" presStyleIdx="1" presStyleCnt="3">
        <dgm:presLayoutVars>
          <dgm:bulletEnabled val="1"/>
        </dgm:presLayoutVars>
      </dgm:prSet>
      <dgm:spPr/>
    </dgm:pt>
    <dgm:pt modelId="{7FF00081-1B3A-4F86-BA01-A468EF9FF987}" type="pres">
      <dgm:prSet presAssocID="{2FF72FBA-6FDA-4DFA-AACB-18F7BCFE735A}" presName="ThreeNodes_3" presStyleLbl="node1" presStyleIdx="2" presStyleCnt="3">
        <dgm:presLayoutVars>
          <dgm:bulletEnabled val="1"/>
        </dgm:presLayoutVars>
      </dgm:prSet>
      <dgm:spPr/>
    </dgm:pt>
    <dgm:pt modelId="{268A3D99-9DBA-4D17-A09F-19E3DCA0224D}" type="pres">
      <dgm:prSet presAssocID="{2FF72FBA-6FDA-4DFA-AACB-18F7BCFE735A}" presName="ThreeConn_1-2" presStyleLbl="fgAccFollowNode1" presStyleIdx="0" presStyleCnt="2">
        <dgm:presLayoutVars>
          <dgm:bulletEnabled val="1"/>
        </dgm:presLayoutVars>
      </dgm:prSet>
      <dgm:spPr/>
    </dgm:pt>
    <dgm:pt modelId="{7A5847A9-EDBA-427D-8B75-71281F946FB8}" type="pres">
      <dgm:prSet presAssocID="{2FF72FBA-6FDA-4DFA-AACB-18F7BCFE735A}" presName="ThreeConn_2-3" presStyleLbl="fgAccFollowNode1" presStyleIdx="1" presStyleCnt="2">
        <dgm:presLayoutVars>
          <dgm:bulletEnabled val="1"/>
        </dgm:presLayoutVars>
      </dgm:prSet>
      <dgm:spPr/>
    </dgm:pt>
    <dgm:pt modelId="{FBB9E02E-9563-47A9-81DD-07B023936C98}" type="pres">
      <dgm:prSet presAssocID="{2FF72FBA-6FDA-4DFA-AACB-18F7BCFE735A}" presName="ThreeNodes_1_text" presStyleLbl="node1" presStyleIdx="2" presStyleCnt="3">
        <dgm:presLayoutVars>
          <dgm:bulletEnabled val="1"/>
        </dgm:presLayoutVars>
      </dgm:prSet>
      <dgm:spPr/>
    </dgm:pt>
    <dgm:pt modelId="{5CAE9EBF-29F4-4C01-A9F3-62D99EBCE570}" type="pres">
      <dgm:prSet presAssocID="{2FF72FBA-6FDA-4DFA-AACB-18F7BCFE735A}" presName="ThreeNodes_2_text" presStyleLbl="node1" presStyleIdx="2" presStyleCnt="3">
        <dgm:presLayoutVars>
          <dgm:bulletEnabled val="1"/>
        </dgm:presLayoutVars>
      </dgm:prSet>
      <dgm:spPr/>
    </dgm:pt>
    <dgm:pt modelId="{B5E980A3-63F3-4F77-8ED0-0337B1B0AC75}" type="pres">
      <dgm:prSet presAssocID="{2FF72FBA-6FDA-4DFA-AACB-18F7BCFE735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5A01E15-F700-4BE6-9D81-54F0D6862D1C}" type="presOf" srcId="{02D4E4DB-B3F0-4E42-B0B0-8BFB9A4B1CC0}" destId="{5CAE9EBF-29F4-4C01-A9F3-62D99EBCE570}" srcOrd="1" destOrd="0" presId="urn:microsoft.com/office/officeart/2005/8/layout/vProcess5"/>
    <dgm:cxn modelId="{5389C535-E600-4421-AC56-774E176FB285}" type="presOf" srcId="{DE42848E-7C33-40E2-A379-45EF58272F40}" destId="{FBB9E02E-9563-47A9-81DD-07B023936C98}" srcOrd="1" destOrd="0" presId="urn:microsoft.com/office/officeart/2005/8/layout/vProcess5"/>
    <dgm:cxn modelId="{4F672838-5AAC-4EC8-BA0D-22297D55842B}" type="presOf" srcId="{F4805DA6-668A-4B03-BA88-45CB60D5F35F}" destId="{7FF00081-1B3A-4F86-BA01-A468EF9FF987}" srcOrd="0" destOrd="0" presId="urn:microsoft.com/office/officeart/2005/8/layout/vProcess5"/>
    <dgm:cxn modelId="{F5F8E142-2BFE-492F-8FD7-22B86BA6C2FC}" srcId="{2FF72FBA-6FDA-4DFA-AACB-18F7BCFE735A}" destId="{DE42848E-7C33-40E2-A379-45EF58272F40}" srcOrd="0" destOrd="0" parTransId="{1A8C7D89-835C-4899-9A0E-55BD9F07889C}" sibTransId="{1FB58F20-327D-4102-912C-2F1866C66EA4}"/>
    <dgm:cxn modelId="{E0C83A4D-16E7-4757-8B92-9502FA873715}" type="presOf" srcId="{F4805DA6-668A-4B03-BA88-45CB60D5F35F}" destId="{B5E980A3-63F3-4F77-8ED0-0337B1B0AC75}" srcOrd="1" destOrd="0" presId="urn:microsoft.com/office/officeart/2005/8/layout/vProcess5"/>
    <dgm:cxn modelId="{8DCB0856-4D39-41BE-B5EA-32108ABC15A3}" srcId="{2FF72FBA-6FDA-4DFA-AACB-18F7BCFE735A}" destId="{02D4E4DB-B3F0-4E42-B0B0-8BFB9A4B1CC0}" srcOrd="1" destOrd="0" parTransId="{FDFF71FE-1916-4167-9751-9D5FD74DAA95}" sibTransId="{7BFDA45F-0DB4-4307-BC25-CC40A33235D1}"/>
    <dgm:cxn modelId="{8ACC8E77-47E1-437A-835E-D153F2FD31D0}" type="presOf" srcId="{DE42848E-7C33-40E2-A379-45EF58272F40}" destId="{EE4E9BFC-EDE9-44FE-AB21-F43FB6C3E0FA}" srcOrd="0" destOrd="0" presId="urn:microsoft.com/office/officeart/2005/8/layout/vProcess5"/>
    <dgm:cxn modelId="{0881CC5A-94E7-417C-AF1F-5FE519F1762B}" type="presOf" srcId="{7BFDA45F-0DB4-4307-BC25-CC40A33235D1}" destId="{7A5847A9-EDBA-427D-8B75-71281F946FB8}" srcOrd="0" destOrd="0" presId="urn:microsoft.com/office/officeart/2005/8/layout/vProcess5"/>
    <dgm:cxn modelId="{940699AC-A6FA-407D-9281-35C5ACA1807F}" srcId="{2FF72FBA-6FDA-4DFA-AACB-18F7BCFE735A}" destId="{F4805DA6-668A-4B03-BA88-45CB60D5F35F}" srcOrd="2" destOrd="0" parTransId="{DA25071A-D717-4651-BEC6-467E86D82B53}" sibTransId="{80498C57-07CC-421D-BB80-1A427095B14C}"/>
    <dgm:cxn modelId="{1CED99CD-BE76-4A9D-AC4C-BB4C4E1C74F6}" type="presOf" srcId="{1FB58F20-327D-4102-912C-2F1866C66EA4}" destId="{268A3D99-9DBA-4D17-A09F-19E3DCA0224D}" srcOrd="0" destOrd="0" presId="urn:microsoft.com/office/officeart/2005/8/layout/vProcess5"/>
    <dgm:cxn modelId="{F4E8A8D6-54DB-4CAF-A5B4-9AE7ECD66236}" type="presOf" srcId="{02D4E4DB-B3F0-4E42-B0B0-8BFB9A4B1CC0}" destId="{3CE8BDDC-AEED-49DB-9188-BDD446E0ED8C}" srcOrd="0" destOrd="0" presId="urn:microsoft.com/office/officeart/2005/8/layout/vProcess5"/>
    <dgm:cxn modelId="{D80670E8-50E9-4952-9325-70349614AAF0}" type="presOf" srcId="{2FF72FBA-6FDA-4DFA-AACB-18F7BCFE735A}" destId="{772E3FC0-D2CB-4B4B-A1AC-7E2E00A1D9AF}" srcOrd="0" destOrd="0" presId="urn:microsoft.com/office/officeart/2005/8/layout/vProcess5"/>
    <dgm:cxn modelId="{9BF325E7-596D-4693-8C57-28624FDEE6C4}" type="presParOf" srcId="{772E3FC0-D2CB-4B4B-A1AC-7E2E00A1D9AF}" destId="{7FF4BD8C-175A-4F26-A49F-A5A949B4A170}" srcOrd="0" destOrd="0" presId="urn:microsoft.com/office/officeart/2005/8/layout/vProcess5"/>
    <dgm:cxn modelId="{B8972B0A-1E6C-482D-8FB4-3EC50E9C7B30}" type="presParOf" srcId="{772E3FC0-D2CB-4B4B-A1AC-7E2E00A1D9AF}" destId="{EE4E9BFC-EDE9-44FE-AB21-F43FB6C3E0FA}" srcOrd="1" destOrd="0" presId="urn:microsoft.com/office/officeart/2005/8/layout/vProcess5"/>
    <dgm:cxn modelId="{EA2CEB87-4611-4437-A7CE-9EF48DD703ED}" type="presParOf" srcId="{772E3FC0-D2CB-4B4B-A1AC-7E2E00A1D9AF}" destId="{3CE8BDDC-AEED-49DB-9188-BDD446E0ED8C}" srcOrd="2" destOrd="0" presId="urn:microsoft.com/office/officeart/2005/8/layout/vProcess5"/>
    <dgm:cxn modelId="{3F319B9C-6855-4EE8-B926-042C0FD4D9D1}" type="presParOf" srcId="{772E3FC0-D2CB-4B4B-A1AC-7E2E00A1D9AF}" destId="{7FF00081-1B3A-4F86-BA01-A468EF9FF987}" srcOrd="3" destOrd="0" presId="urn:microsoft.com/office/officeart/2005/8/layout/vProcess5"/>
    <dgm:cxn modelId="{D939FA5E-A857-4014-89A6-8FA804F60C00}" type="presParOf" srcId="{772E3FC0-D2CB-4B4B-A1AC-7E2E00A1D9AF}" destId="{268A3D99-9DBA-4D17-A09F-19E3DCA0224D}" srcOrd="4" destOrd="0" presId="urn:microsoft.com/office/officeart/2005/8/layout/vProcess5"/>
    <dgm:cxn modelId="{B00E91E2-2C09-440A-A8E1-B762E34E6DD0}" type="presParOf" srcId="{772E3FC0-D2CB-4B4B-A1AC-7E2E00A1D9AF}" destId="{7A5847A9-EDBA-427D-8B75-71281F946FB8}" srcOrd="5" destOrd="0" presId="urn:microsoft.com/office/officeart/2005/8/layout/vProcess5"/>
    <dgm:cxn modelId="{3AB37145-489C-4DBD-ACDE-21D0CC9C5B86}" type="presParOf" srcId="{772E3FC0-D2CB-4B4B-A1AC-7E2E00A1D9AF}" destId="{FBB9E02E-9563-47A9-81DD-07B023936C98}" srcOrd="6" destOrd="0" presId="urn:microsoft.com/office/officeart/2005/8/layout/vProcess5"/>
    <dgm:cxn modelId="{15C5BB9D-E64B-4A3C-A0DE-6834917F14A6}" type="presParOf" srcId="{772E3FC0-D2CB-4B4B-A1AC-7E2E00A1D9AF}" destId="{5CAE9EBF-29F4-4C01-A9F3-62D99EBCE570}" srcOrd="7" destOrd="0" presId="urn:microsoft.com/office/officeart/2005/8/layout/vProcess5"/>
    <dgm:cxn modelId="{31E49B89-4C91-47C1-A54F-B9BCD7335B6A}" type="presParOf" srcId="{772E3FC0-D2CB-4B4B-A1AC-7E2E00A1D9AF}" destId="{B5E980A3-63F3-4F77-8ED0-0337B1B0AC7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28863-1BC2-47EF-A810-F63C8FFBF974}">
      <dsp:nvSpPr>
        <dsp:cNvPr id="0" name=""/>
        <dsp:cNvSpPr/>
      </dsp:nvSpPr>
      <dsp:spPr>
        <a:xfrm>
          <a:off x="0" y="46506"/>
          <a:ext cx="6367912" cy="1193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/>
            <a:t>Instrucciones de comportamiento específicas</a:t>
          </a:r>
          <a:endParaRPr lang="en-US" sz="3000" kern="1200"/>
        </a:p>
      </dsp:txBody>
      <dsp:txXfrm>
        <a:off x="58257" y="104763"/>
        <a:ext cx="6251398" cy="1076886"/>
      </dsp:txXfrm>
    </dsp:sp>
    <dsp:sp modelId="{50B28898-10D6-456B-A22F-FD294407B92F}">
      <dsp:nvSpPr>
        <dsp:cNvPr id="0" name=""/>
        <dsp:cNvSpPr/>
      </dsp:nvSpPr>
      <dsp:spPr>
        <a:xfrm>
          <a:off x="0" y="1326306"/>
          <a:ext cx="6367912" cy="1193400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/>
            <a:t>Archivos de conocimiento (documentos, bases de datos)</a:t>
          </a:r>
          <a:endParaRPr lang="en-US" sz="3000" kern="1200"/>
        </a:p>
      </dsp:txBody>
      <dsp:txXfrm>
        <a:off x="58257" y="1384563"/>
        <a:ext cx="6251398" cy="1076886"/>
      </dsp:txXfrm>
    </dsp:sp>
    <dsp:sp modelId="{A13B72AE-8D8D-4C27-B40E-A06BD974776B}">
      <dsp:nvSpPr>
        <dsp:cNvPr id="0" name=""/>
        <dsp:cNvSpPr/>
      </dsp:nvSpPr>
      <dsp:spPr>
        <a:xfrm>
          <a:off x="0" y="2606106"/>
          <a:ext cx="6367912" cy="119340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/>
            <a:t>Navegación web habilitada</a:t>
          </a:r>
          <a:endParaRPr lang="en-US" sz="3000" kern="1200"/>
        </a:p>
      </dsp:txBody>
      <dsp:txXfrm>
        <a:off x="58257" y="2664363"/>
        <a:ext cx="6251398" cy="1076886"/>
      </dsp:txXfrm>
    </dsp:sp>
    <dsp:sp modelId="{EFB74C12-2DB6-47FD-8B49-12454F6E7AF5}">
      <dsp:nvSpPr>
        <dsp:cNvPr id="0" name=""/>
        <dsp:cNvSpPr/>
      </dsp:nvSpPr>
      <dsp:spPr>
        <a:xfrm>
          <a:off x="0" y="3885906"/>
          <a:ext cx="6367912" cy="1193400"/>
        </a:xfrm>
        <a:prstGeom prst="round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/>
            <a:t>Generación de imágenes</a:t>
          </a:r>
          <a:endParaRPr lang="en-US" sz="3000" kern="1200"/>
        </a:p>
      </dsp:txBody>
      <dsp:txXfrm>
        <a:off x="58257" y="3944163"/>
        <a:ext cx="6251398" cy="1076886"/>
      </dsp:txXfrm>
    </dsp:sp>
    <dsp:sp modelId="{F4465D8D-E81B-4928-A13A-36B8B94A02D2}">
      <dsp:nvSpPr>
        <dsp:cNvPr id="0" name=""/>
        <dsp:cNvSpPr/>
      </dsp:nvSpPr>
      <dsp:spPr>
        <a:xfrm>
          <a:off x="0" y="5165706"/>
          <a:ext cx="6367912" cy="119340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/>
            <a:t>Actions (APIs para conectar con otros servicios)</a:t>
          </a:r>
          <a:endParaRPr lang="en-US" sz="3000" kern="1200"/>
        </a:p>
      </dsp:txBody>
      <dsp:txXfrm>
        <a:off x="58257" y="5223963"/>
        <a:ext cx="6251398" cy="1076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E9BFC-EDE9-44FE-AB21-F43FB6C3E0FA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400" b="1" kern="1200"/>
            <a:t>Integración nativa con Google Workspace:</a:t>
          </a:r>
          <a:r>
            <a:rPr lang="es-MX" sz="2400" kern="1200"/>
            <a:t> Pueden leer Gmail, Drive y Calendar en tiempo real, </a:t>
          </a:r>
          <a:endParaRPr lang="en-US" sz="2400" kern="1200"/>
        </a:p>
      </dsp:txBody>
      <dsp:txXfrm>
        <a:off x="38234" y="38234"/>
        <a:ext cx="7529629" cy="1228933"/>
      </dsp:txXfrm>
    </dsp:sp>
    <dsp:sp modelId="{3CE8BDDC-AEED-49DB-9188-BDD446E0ED8C}">
      <dsp:nvSpPr>
        <dsp:cNvPr id="0" name=""/>
        <dsp:cNvSpPr/>
      </dsp:nvSpPr>
      <dsp:spPr>
        <a:xfrm>
          <a:off x="788669" y="1522968"/>
          <a:ext cx="8938260" cy="1305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400" b="1" kern="1200"/>
            <a:t>Flujos de trabajo dinámicos:</a:t>
          </a:r>
          <a:r>
            <a:rPr lang="es-MX" sz="2400" kern="1200"/>
            <a:t> Considerablemente más complejos de replicar en otras plataformas.</a:t>
          </a:r>
          <a:endParaRPr lang="en-US" sz="2400" kern="1200"/>
        </a:p>
      </dsp:txBody>
      <dsp:txXfrm>
        <a:off x="826903" y="1561202"/>
        <a:ext cx="7224611" cy="1228933"/>
      </dsp:txXfrm>
    </dsp:sp>
    <dsp:sp modelId="{7FF00081-1B3A-4F86-BA01-A468EF9FF987}">
      <dsp:nvSpPr>
        <dsp:cNvPr id="0" name=""/>
        <dsp:cNvSpPr/>
      </dsp:nvSpPr>
      <dsp:spPr>
        <a:xfrm>
          <a:off x="1577339" y="3045936"/>
          <a:ext cx="8938260" cy="13054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400" b="1" kern="1200"/>
            <a:t>Multimodal:</a:t>
          </a:r>
          <a:r>
            <a:rPr lang="es-MX" sz="2400" kern="1200"/>
            <a:t> Destacan en comprensión multimodal y procesamiento de contextos masivos</a:t>
          </a:r>
          <a:endParaRPr lang="en-US" sz="2400" kern="1200"/>
        </a:p>
      </dsp:txBody>
      <dsp:txXfrm>
        <a:off x="1615573" y="3084170"/>
        <a:ext cx="7224611" cy="1228933"/>
      </dsp:txXfrm>
    </dsp:sp>
    <dsp:sp modelId="{268A3D99-9DBA-4D17-A09F-19E3DCA0224D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0664" y="989929"/>
        <a:ext cx="466680" cy="638504"/>
      </dsp:txXfrm>
    </dsp:sp>
    <dsp:sp modelId="{7A5847A9-EDBA-427D-8B75-71281F946FB8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69334" y="2504195"/>
        <a:ext cx="466680" cy="638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5FD53-5FB7-DCA9-C0C7-AFB9C9A59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EE9344-DA8D-FC0C-57AB-6DF480E87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96D55-071B-C207-CCC4-D0C786105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357360-6980-CA40-A7E3-BC792AA5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782FBE-90EB-AF25-3681-B9470AA6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2400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E9E05-8DC3-1A71-D172-1A94EB55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1D0F1C-48EB-82CF-2AED-0D93BA9DE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AB63D4-43AF-3BA0-2261-A58F71ADA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44BE79-5D41-3F24-3114-82D4D6F6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0DD886-6864-F685-ED60-585CC0FD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039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F0BA8D-D334-2B50-2699-2DA437CCE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CA27F-FED1-FD95-B349-CECC68CAA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BA7D7A-23AC-547E-41E1-FF36B10B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B28AD-E3D7-3487-9FF1-9E32EB21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FA6F58-C0B4-F66A-1D89-E4E1C6E9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63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850F-691A-63F4-B694-FBFE4EB4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ED05D6-3E88-E946-A5D2-4BDCC73D7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62AD06-CCDB-2761-6358-3802E869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8CB006-C25C-F395-322B-A307B93AC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AD544-7B58-9C71-48DB-CCC2FB23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958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1FA5B-8C47-B528-DBA8-E812C625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5DE02B-3BEC-BE8C-422D-1DDE8DE7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A5B114-011C-2FCF-6D7C-1CB7AC74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AAB638-6A8A-341F-B57B-CF06C898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959CEB-7B4F-8BF9-AA72-46CBA485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635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7D42A-66B7-2EC8-EA11-1AA7C8CC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A6648D-A84F-3752-8A56-21C72B60F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E04BEB-FF6E-EBD2-5BA7-5D5B626B3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E4A495-1A3C-ACB5-6AF6-254EE29F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205E8D-6CFE-857B-3DB8-EF4105FC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FEB910-B25F-4E3F-5CAD-F91F05EF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790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10021-34EF-B424-263B-A2F11AE0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157612-8EEC-BEE4-0F0A-820933B02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37AAEF-01D6-B0CA-F333-80ADA0640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AEB150-DB89-65CB-5062-FF2816A07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BBDC2B-EB19-D656-10E4-4B7E2121F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05B9CD-D4C8-DC66-690B-A6932ACE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3F29A6C-BA71-5954-3169-36D2EF6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71A2A1A-842D-8C28-5E19-3DBDE282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666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7CDFE-B074-D089-47EE-443EF812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ED402A9-EF66-A1E1-4DE2-7A1A0755A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43C90B-56EF-76B4-028C-D59BB405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8AAC94-C9A9-E935-EA5F-7BF3C92A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450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33103A-EC65-9384-EB18-A8164D22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7179CD-BD8D-C116-A2B7-A5A9019B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3CD81B-B0DE-DAED-8EF2-71B54D4C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756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980F9-45AB-350F-0CB2-566F3F7A4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F1E10-C5BC-1709-479A-36822AD25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8DEFA6-CCDA-49B3-6D4D-7A07921D3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A4587B-B6F4-E0E3-D375-07BFF307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02A344-AAFB-BB6F-FA6B-43054F29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B56141-6FB1-649E-F7C6-F01A1F13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974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066D5-A4FD-D113-8C20-A9949F1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FDC1DF-30A3-0220-524B-ED8549971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BA0D8B-5E2F-B526-0732-C1DC0E3D7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D2FCF4-510D-5CE8-6396-CA30788B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C548B6-F828-50D5-A5D9-8FA11635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7B1C96-01DD-36B3-7555-757F1E06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354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D6E5E80-639C-D4E1-1CB8-958F25BA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AE8DBE-0B38-590C-76D8-24C33306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8A9CD9-D5B3-2946-B756-E1C59D3A9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3DB9A0-9CC5-4196-90BB-0EB4782155C3}" type="datetimeFigureOut">
              <a:rPr lang="es-MX" smtClean="0"/>
              <a:t>16/06/2026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B90CE-3FE5-BAAA-AFD4-F7CA0986C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E979C4-6FE6-5C35-6A46-C5259EC38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FD0827-29FC-4572-8953-065213352A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874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emini.googl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0E5FECD-C9FF-49B3-B1FD-6B2D855C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5E3059-D7D0-428C-A550-CCAFC0B8B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1" y="798703"/>
            <a:ext cx="5753100" cy="3072015"/>
          </a:xfrm>
        </p:spPr>
        <p:txBody>
          <a:bodyPr anchor="b">
            <a:normAutofit/>
          </a:bodyPr>
          <a:lstStyle/>
          <a:p>
            <a:r>
              <a:rPr lang="es-MX" sz="4700" b="1" dirty="0" err="1">
                <a:solidFill>
                  <a:srgbClr val="FFFFFF"/>
                </a:solidFill>
              </a:rPr>
              <a:t>GPTs</a:t>
            </a:r>
            <a:r>
              <a:rPr lang="es-MX" sz="4700" b="1" dirty="0">
                <a:solidFill>
                  <a:srgbClr val="FFFFFF"/>
                </a:solidFill>
              </a:rPr>
              <a:t> de </a:t>
            </a:r>
            <a:r>
              <a:rPr lang="es-MX" sz="4700" b="1" dirty="0" err="1">
                <a:solidFill>
                  <a:srgbClr val="FFFFFF"/>
                </a:solidFill>
              </a:rPr>
              <a:t>ChatGPT</a:t>
            </a:r>
            <a:r>
              <a:rPr lang="es-MX" sz="4700" b="1" dirty="0">
                <a:solidFill>
                  <a:srgbClr val="FFFFFF"/>
                </a:solidFill>
              </a:rPr>
              <a:t> </a:t>
            </a:r>
            <a:br>
              <a:rPr lang="es-MX" sz="4700" b="1" dirty="0">
                <a:solidFill>
                  <a:srgbClr val="FFFFFF"/>
                </a:solidFill>
              </a:rPr>
            </a:br>
            <a:r>
              <a:rPr lang="es-MX" sz="4700" b="1" dirty="0">
                <a:solidFill>
                  <a:srgbClr val="FFFFFF"/>
                </a:solidFill>
              </a:rPr>
              <a:t>vs </a:t>
            </a:r>
            <a:br>
              <a:rPr lang="es-MX" sz="4700" b="1" dirty="0">
                <a:solidFill>
                  <a:srgbClr val="FFFFFF"/>
                </a:solidFill>
              </a:rPr>
            </a:br>
            <a:r>
              <a:rPr lang="es-MX" sz="4700" b="1" dirty="0">
                <a:solidFill>
                  <a:srgbClr val="FFFFFF"/>
                </a:solidFill>
              </a:rPr>
              <a:t>Gemas de Gemini</a:t>
            </a:r>
            <a:br>
              <a:rPr lang="es-MX" sz="4700" b="1" dirty="0">
                <a:solidFill>
                  <a:srgbClr val="FFFFFF"/>
                </a:solidFill>
              </a:rPr>
            </a:br>
            <a:endParaRPr lang="es-MX" sz="47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4283A9-C9CB-6AA6-1442-D4AC4EC27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148" y="3962792"/>
            <a:ext cx="5221185" cy="2102108"/>
          </a:xfrm>
        </p:spPr>
        <p:txBody>
          <a:bodyPr anchor="t">
            <a:normAutofit/>
          </a:bodyPr>
          <a:lstStyle/>
          <a:p>
            <a:endParaRPr lang="es-MX">
              <a:solidFill>
                <a:srgbClr val="FFFFFF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Vídeo 17" descr="Compuestos químicos">
            <a:extLst>
              <a:ext uri="{FF2B5EF4-FFF2-40B4-BE49-F238E27FC236}">
                <a16:creationId xmlns:a16="http://schemas.microsoft.com/office/drawing/2014/main" id="{9FECDCAB-05CA-D275-AA9C-598D7B898D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6651243" y="1852236"/>
            <a:ext cx="4939504" cy="2770580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1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1591B9-DF48-2E44-70BE-622FF3243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Cómo crear una Gem en Gemini </a:t>
            </a:r>
            <a:endParaRPr lang="es-MX">
              <a:solidFill>
                <a:srgbClr val="FFFFFF"/>
              </a:solidFill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3DB8B6-2A85-8AB3-A8EE-74E188B09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s-MX" b="1"/>
              <a:t>Configurar con prompts:</a:t>
            </a:r>
            <a:endParaRPr lang="es-MX"/>
          </a:p>
          <a:p>
            <a:pPr lvl="1"/>
            <a:r>
              <a:rPr lang="es-MX"/>
              <a:t>Indica las </a:t>
            </a:r>
            <a:r>
              <a:rPr lang="es-MX" b="1"/>
              <a:t>instrucciones</a:t>
            </a:r>
            <a:r>
              <a:rPr lang="es-MX"/>
              <a:t> que debe seguir mediante </a:t>
            </a:r>
            <a:r>
              <a:rPr lang="es-MX" i="1"/>
              <a:t>prompts.</a:t>
            </a:r>
            <a:endParaRPr lang="es-MX"/>
          </a:p>
          <a:p>
            <a:pPr lvl="1"/>
            <a:r>
              <a:rPr lang="es-MX"/>
              <a:t>Ejemplo: "Eres un editor profesional que corrige textos en español con tono formal"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s-MX" b="1"/>
              <a:t>Testear:</a:t>
            </a:r>
            <a:endParaRPr lang="es-MX"/>
          </a:p>
          <a:p>
            <a:pPr lvl="1"/>
            <a:r>
              <a:rPr lang="es-MX"/>
              <a:t>Selecciona la </a:t>
            </a:r>
            <a:r>
              <a:rPr lang="es-MX" b="1"/>
              <a:t>vista previa</a:t>
            </a:r>
            <a:r>
              <a:rPr lang="es-MX"/>
              <a:t> para comprobar su funcionamiento.</a:t>
            </a:r>
          </a:p>
          <a:p>
            <a:pPr lvl="1"/>
            <a:r>
              <a:rPr lang="es-MX"/>
              <a:t>Introduce una pregunta de prueba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s-MX" b="1"/>
              <a:t>Guardar:</a:t>
            </a:r>
            <a:endParaRPr lang="es-MX"/>
          </a:p>
          <a:p>
            <a:pPr lvl="1"/>
            <a:r>
              <a:rPr lang="es-MX"/>
              <a:t>Pulsa el botón </a:t>
            </a:r>
            <a:r>
              <a:rPr lang="es-MX" b="1"/>
              <a:t>"Crear"</a:t>
            </a:r>
            <a:r>
              <a:rPr lang="es-MX"/>
              <a:t> para guardar en tu biblioteca</a:t>
            </a:r>
          </a:p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117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EBA38B-47DB-D6C5-66D4-6722462F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Cómo usar una gema:</a:t>
            </a:r>
            <a:br>
              <a:rPr lang="es-MX" b="1">
                <a:solidFill>
                  <a:srgbClr val="FFFFFF"/>
                </a:solidFill>
              </a:rPr>
            </a:br>
            <a:endParaRPr lang="es-MX">
              <a:solidFill>
                <a:srgbClr val="FFFFFF"/>
              </a:solidFill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8D1DAF-14C6-0235-F73E-B1443CF7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b="1"/>
          </a:p>
          <a:p>
            <a:r>
              <a:rPr lang="es-MX"/>
              <a:t>Menú lateral → opción </a:t>
            </a:r>
            <a:r>
              <a:rPr lang="es-MX" b="1"/>
              <a:t>"Gems"</a:t>
            </a:r>
            <a:endParaRPr lang="es-MX"/>
          </a:p>
          <a:p>
            <a:r>
              <a:rPr lang="es-MX"/>
              <a:t>Pulsa sobre el Gem que quieras ejecutar</a:t>
            </a:r>
          </a:p>
          <a:p>
            <a:r>
              <a:rPr lang="es-MX"/>
              <a:t>Introduce tu pregunta o instrucción en el cuadro de texto.</a:t>
            </a:r>
          </a:p>
          <a:p>
            <a:pPr marL="0" indent="0">
              <a:buNone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83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1B2DFC-55D2-582E-1FDB-2890F710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s-MX" sz="3100" b="1" dirty="0">
                <a:solidFill>
                  <a:srgbClr val="FFFFFF"/>
                </a:solidFill>
              </a:rPr>
              <a:t>Diferencias clave: </a:t>
            </a:r>
            <a:r>
              <a:rPr lang="es-MX" sz="3100" b="1" dirty="0" err="1">
                <a:solidFill>
                  <a:srgbClr val="FFFFFF"/>
                </a:solidFill>
              </a:rPr>
              <a:t>GPTs</a:t>
            </a:r>
            <a:r>
              <a:rPr lang="es-MX" sz="3100" b="1" dirty="0">
                <a:solidFill>
                  <a:srgbClr val="FFFFFF"/>
                </a:solidFill>
              </a:rPr>
              <a:t> vs Gemas </a:t>
            </a:r>
            <a:br>
              <a:rPr lang="es-MX" sz="3100" b="1" dirty="0">
                <a:solidFill>
                  <a:srgbClr val="FFFFFF"/>
                </a:solidFill>
              </a:rPr>
            </a:br>
            <a:endParaRPr lang="es-MX" sz="3100" dirty="0">
              <a:solidFill>
                <a:srgbClr val="FFFFFF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A38BD05-135D-ADB6-72AA-467673E37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456347"/>
              </p:ext>
            </p:extLst>
          </p:nvPr>
        </p:nvGraphicFramePr>
        <p:xfrm>
          <a:off x="838200" y="1982091"/>
          <a:ext cx="10515601" cy="3552968"/>
        </p:xfrm>
        <a:graphic>
          <a:graphicData uri="http://schemas.openxmlformats.org/drawingml/2006/table">
            <a:tbl>
              <a:tblPr firstRow="1" bandRow="1"/>
              <a:tblGrid>
                <a:gridCol w="1683162">
                  <a:extLst>
                    <a:ext uri="{9D8B030D-6E8A-4147-A177-3AD203B41FA5}">
                      <a16:colId xmlns:a16="http://schemas.microsoft.com/office/drawing/2014/main" val="718136837"/>
                    </a:ext>
                  </a:extLst>
                </a:gridCol>
                <a:gridCol w="4420841">
                  <a:extLst>
                    <a:ext uri="{9D8B030D-6E8A-4147-A177-3AD203B41FA5}">
                      <a16:colId xmlns:a16="http://schemas.microsoft.com/office/drawing/2014/main" val="749447335"/>
                    </a:ext>
                  </a:extLst>
                </a:gridCol>
                <a:gridCol w="4411598">
                  <a:extLst>
                    <a:ext uri="{9D8B030D-6E8A-4147-A177-3AD203B41FA5}">
                      <a16:colId xmlns:a16="http://schemas.microsoft.com/office/drawing/2014/main" val="124232231"/>
                    </a:ext>
                  </a:extLst>
                </a:gridCol>
              </a:tblGrid>
              <a:tr h="394448"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s-MX" sz="2000">
                          <a:effectLst/>
                        </a:rPr>
                        <a:t>Aspecto</a:t>
                      </a:r>
                    </a:p>
                  </a:txBody>
                  <a:tcPr marL="52404" marR="52404" marT="26203" marB="26203" anchor="b">
                    <a:lnL w="12700" cap="flat" cmpd="sng" algn="ctr">
                      <a:solidFill>
                        <a:srgbClr val="509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9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s-MX" sz="2000" b="1">
                          <a:effectLst/>
                        </a:rPr>
                        <a:t>GPTs (ChatGPT)</a:t>
                      </a:r>
                      <a:endParaRPr lang="es-MX" sz="2000">
                        <a:effectLst/>
                      </a:endParaRPr>
                    </a:p>
                  </a:txBody>
                  <a:tcPr marL="52404" marR="52404" marT="26203" marB="26203" anchor="b">
                    <a:lnL w="12700" cap="flat" cmpd="sng" algn="ctr">
                      <a:solidFill>
                        <a:srgbClr val="F0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9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A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s-MX" sz="2000" b="1">
                          <a:effectLst/>
                        </a:rPr>
                        <a:t>Gemas (Gemini)</a:t>
                      </a:r>
                      <a:endParaRPr lang="es-MX" sz="2000">
                        <a:effectLst/>
                      </a:endParaRPr>
                    </a:p>
                  </a:txBody>
                  <a:tcPr marL="52404" marR="52404" marT="26203" marB="26203" anchor="b">
                    <a:lnL w="12700" cap="flat" cmpd="sng" algn="ctr">
                      <a:solidFill>
                        <a:srgbClr val="D09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9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9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9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892034"/>
                  </a:ext>
                </a:extLst>
              </a:tr>
              <a:tr h="701409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>
                          <a:effectLst/>
                        </a:rPr>
                        <a:t>Ecosistema</a:t>
                      </a:r>
                      <a:endParaRPr lang="es-MX" sz="2000">
                        <a:effectLst/>
                      </a:endParaRP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A09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D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C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>
                          <a:effectLst/>
                        </a:rPr>
                        <a:t>OpenAI + APIs externas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A0A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9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A0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D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>
                          <a:effectLst/>
                        </a:rPr>
                        <a:t>Google Workspace nativo</a:t>
                      </a:r>
                      <a:r>
                        <a:rPr lang="es-MX" sz="2000">
                          <a:effectLst/>
                        </a:rPr>
                        <a:t> (Gmail, Drive, Calendar)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D09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9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9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D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129880"/>
                  </a:ext>
                </a:extLst>
              </a:tr>
              <a:tr h="701409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>
                          <a:effectLst/>
                        </a:rPr>
                        <a:t>Flexibilidad</a:t>
                      </a:r>
                      <a:endParaRPr lang="es-MX" sz="2000">
                        <a:effectLst/>
                      </a:endParaRP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70C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D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C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D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>
                          <a:effectLst/>
                        </a:rPr>
                        <a:t>Mayor flexibilidad con </a:t>
                      </a:r>
                      <a:r>
                        <a:rPr lang="es-MX" sz="2000" b="1">
                          <a:effectLst/>
                        </a:rPr>
                        <a:t>Actions/APIs</a:t>
                      </a:r>
                      <a:r>
                        <a:rPr lang="es-MX" sz="2000">
                          <a:effectLst/>
                        </a:rPr>
                        <a:t> 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90D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D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D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E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>
                          <a:effectLst/>
                        </a:rPr>
                        <a:t>Integración sin configuración con Google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A0D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D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D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E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882441"/>
                  </a:ext>
                </a:extLst>
              </a:tr>
              <a:tr h="39444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>
                          <a:effectLst/>
                        </a:rPr>
                        <a:t>Marketplace</a:t>
                      </a:r>
                      <a:endParaRPr lang="es-MX" sz="2000">
                        <a:effectLst/>
                      </a:endParaRP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10D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E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D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E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>
                          <a:effectLst/>
                        </a:rPr>
                        <a:t>GPT Store</a:t>
                      </a:r>
                      <a:r>
                        <a:rPr lang="es-MX" sz="2000">
                          <a:effectLst/>
                        </a:rPr>
                        <a:t> público para compartir 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E0DE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E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E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EE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>
                          <a:effectLst/>
                        </a:rPr>
                        <a:t>Biblioteca personal exclusiva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60E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E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E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F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141287"/>
                  </a:ext>
                </a:extLst>
              </a:tr>
              <a:tr h="701409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>
                          <a:effectLst/>
                        </a:rPr>
                        <a:t>Ideal para</a:t>
                      </a:r>
                      <a:endParaRPr lang="es-MX" sz="2000">
                        <a:effectLst/>
                      </a:endParaRP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1009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0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>
                          <a:effectLst/>
                        </a:rPr>
                        <a:t>Generación de texto fluido, redacción, atención al cliente, educación 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B00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19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EE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4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dirty="0">
                          <a:effectLst/>
                        </a:rPr>
                        <a:t>Búsqueda enriquecida, contenido multimedia, personalización Google, educación.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6019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19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F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5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4165390"/>
                  </a:ext>
                </a:extLst>
              </a:tr>
              <a:tr h="39444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>
                          <a:effectLst/>
                        </a:rPr>
                        <a:t>Requisito</a:t>
                      </a:r>
                      <a:endParaRPr lang="es-MX" sz="2000">
                        <a:effectLst/>
                      </a:endParaRP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902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4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2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>
                          <a:effectLst/>
                        </a:rPr>
                        <a:t>ChatGPT Plus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D04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5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4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45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000" b="1" dirty="0">
                          <a:effectLst/>
                        </a:rPr>
                        <a:t>Gemini Avance</a:t>
                      </a:r>
                      <a:r>
                        <a:rPr lang="es-MX" sz="2000" dirty="0">
                          <a:effectLst/>
                        </a:rPr>
                        <a:t> o </a:t>
                      </a:r>
                      <a:r>
                        <a:rPr lang="es-MX" sz="2000" dirty="0" err="1">
                          <a:effectLst/>
                        </a:rPr>
                        <a:t>worksplace</a:t>
                      </a:r>
                      <a:r>
                        <a:rPr lang="es-MX" sz="2000" dirty="0">
                          <a:effectLst/>
                        </a:rPr>
                        <a:t>.</a:t>
                      </a:r>
                    </a:p>
                  </a:txBody>
                  <a:tcPr marL="52404" marR="52404" marT="26203" marB="26203" anchor="ctr">
                    <a:lnL w="12700" cap="flat" cmpd="sng" algn="ctr">
                      <a:solidFill>
                        <a:srgbClr val="205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5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5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5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9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39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E46B7D-BDD7-8A86-407B-A508ACCE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Cuándo usar cada uno:</a:t>
            </a:r>
            <a:br>
              <a:rPr lang="es-MX" b="1">
                <a:solidFill>
                  <a:srgbClr val="FFFFFF"/>
                </a:solidFill>
              </a:rPr>
            </a:br>
            <a:endParaRPr lang="es-MX">
              <a:solidFill>
                <a:srgbClr val="FFFFFF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5A6C8-D471-EB5F-79FB-5B082E4B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s-MX" b="1" dirty="0"/>
              <a:t> Usa </a:t>
            </a:r>
            <a:r>
              <a:rPr lang="es-MX" b="1" dirty="0" err="1"/>
              <a:t>GPTs</a:t>
            </a:r>
            <a:r>
              <a:rPr lang="es-MX" b="1" dirty="0"/>
              <a:t> si:</a:t>
            </a:r>
            <a:endParaRPr lang="es-MX" dirty="0"/>
          </a:p>
          <a:p>
            <a:pPr lvl="1"/>
            <a:r>
              <a:rPr lang="es-MX" dirty="0"/>
              <a:t>Necesitas generar texto largo y coherente</a:t>
            </a:r>
          </a:p>
          <a:p>
            <a:pPr lvl="1"/>
            <a:r>
              <a:rPr lang="es-MX" dirty="0"/>
              <a:t>Quieres crear contenido para atención al cliente (automatizaciones)</a:t>
            </a:r>
          </a:p>
          <a:p>
            <a:pPr lvl="1"/>
            <a:r>
              <a:rPr lang="es-MX" dirty="0"/>
              <a:t>Buscas educación automatizada</a:t>
            </a:r>
          </a:p>
          <a:p>
            <a:pPr lvl="1"/>
            <a:r>
              <a:rPr lang="es-MX"/>
              <a:t>Conexión con </a:t>
            </a:r>
            <a:r>
              <a:rPr lang="es-MX" dirty="0" err="1"/>
              <a:t>APIs</a:t>
            </a:r>
            <a:r>
              <a:rPr lang="es-MX" dirty="0"/>
              <a:t> externas específica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5206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118DBC-D6EF-9CAB-C685-072E3BEA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Cuándo usar cada uno:</a:t>
            </a:r>
            <a:endParaRPr lang="es-MX">
              <a:solidFill>
                <a:srgbClr val="FFFFFF"/>
              </a:solidFill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3D12FC-5DE3-C3FA-FB62-1324E122F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b="1"/>
              <a:t>GPTs populares:</a:t>
            </a:r>
          </a:p>
          <a:p>
            <a:pPr lvl="1"/>
            <a:r>
              <a:rPr lang="es-MX" b="1"/>
              <a:t>Asistente de negocios:</a:t>
            </a:r>
            <a:r>
              <a:rPr lang="es-MX"/>
              <a:t> Analiza datos financieros, crea reportes</a:t>
            </a:r>
          </a:p>
          <a:p>
            <a:pPr lvl="1"/>
            <a:r>
              <a:rPr lang="es-MX" b="1"/>
              <a:t>Experto en tema:</a:t>
            </a:r>
            <a:r>
              <a:rPr lang="es-MX"/>
              <a:t> Profesor de historia, ciencia, matemáticas</a:t>
            </a:r>
          </a:p>
          <a:p>
            <a:pPr lvl="1"/>
            <a:r>
              <a:rPr lang="es-MX" b="1"/>
              <a:t>Editor de contenido:</a:t>
            </a:r>
            <a:r>
              <a:rPr lang="es-MX"/>
              <a:t> Corrige textos, optimiza para SEO</a:t>
            </a:r>
          </a:p>
          <a:p>
            <a:pPr lvl="1"/>
            <a:r>
              <a:rPr lang="es-MX" b="1"/>
              <a:t>Generador de imágenes:</a:t>
            </a:r>
            <a:r>
              <a:rPr lang="es-MX"/>
              <a:t> Crea visuales para marketing</a:t>
            </a:r>
          </a:p>
          <a:p>
            <a:pPr lvl="1"/>
            <a:r>
              <a:rPr lang="es-MX" b="1"/>
              <a:t>Reclutador:</a:t>
            </a:r>
            <a:r>
              <a:rPr lang="es-MX"/>
              <a:t> Analiza CVs, prepara entrevistas</a:t>
            </a:r>
          </a:p>
          <a:p>
            <a:pPr marL="0" indent="0">
              <a:buNone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054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FFB839-B7F3-42DF-24F3-05EFC159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Cuándo usar cada uno:</a:t>
            </a:r>
            <a:endParaRPr lang="es-MX">
              <a:solidFill>
                <a:srgbClr val="FFFFFF"/>
              </a:solidFill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D89282-88F4-FF19-F9DE-F8BBF2FD5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b="1"/>
              <a:t>Usa Gemas si:</a:t>
            </a:r>
            <a:endParaRPr lang="es-MX"/>
          </a:p>
          <a:p>
            <a:pPr lvl="1"/>
            <a:r>
              <a:rPr lang="es-MX"/>
              <a:t>Trabajas mucho con Google Workspace</a:t>
            </a:r>
          </a:p>
          <a:p>
            <a:pPr lvl="1"/>
            <a:r>
              <a:rPr lang="es-MX"/>
              <a:t>Necesitas integración con Gmail/Drive/Calendar</a:t>
            </a:r>
          </a:p>
          <a:p>
            <a:pPr lvl="1"/>
            <a:r>
              <a:rPr lang="es-MX"/>
              <a:t>Requieres procesamiento multimodal (imágenes, audio, video)</a:t>
            </a:r>
          </a:p>
          <a:p>
            <a:pPr lvl="1"/>
            <a:r>
              <a:rPr lang="es-MX"/>
              <a:t>Manejas contextos muy grandes</a:t>
            </a:r>
          </a:p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67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1A829D-1DB6-7E44-9536-0C19F2A1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Cuándo usar cada uno:</a:t>
            </a:r>
            <a:endParaRPr lang="es-MX">
              <a:solidFill>
                <a:srgbClr val="FFFFFF"/>
              </a:solidFill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D60045-E541-5AF4-1FB3-DD4642364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b="1"/>
              <a:t>Gemas populares:</a:t>
            </a:r>
          </a:p>
          <a:p>
            <a:pPr lvl="1"/>
            <a:r>
              <a:rPr lang="es-MX" b="1"/>
              <a:t>Email profesional:</a:t>
            </a:r>
            <a:r>
              <a:rPr lang="es-MX"/>
              <a:t> Escribe emails con tono específico</a:t>
            </a:r>
          </a:p>
          <a:p>
            <a:pPr lvl="1"/>
            <a:r>
              <a:rPr lang="es-MX"/>
              <a:t> </a:t>
            </a:r>
            <a:r>
              <a:rPr lang="es-MX" b="1"/>
              <a:t>Analista de datos:</a:t>
            </a:r>
            <a:r>
              <a:rPr lang="es-MX"/>
              <a:t> Procesa datos de Google Sheets</a:t>
            </a:r>
          </a:p>
          <a:p>
            <a:pPr lvl="1"/>
            <a:r>
              <a:rPr lang="es-MX" b="1"/>
              <a:t>Estudioso de tema:</a:t>
            </a:r>
            <a:r>
              <a:rPr lang="es-MX"/>
              <a:t> Resumir libros, preparar exámenes</a:t>
            </a:r>
          </a:p>
          <a:p>
            <a:pPr lvl="1"/>
            <a:r>
              <a:rPr lang="es-MX" b="1"/>
              <a:t>Traductor:</a:t>
            </a:r>
            <a:r>
              <a:rPr lang="es-MX"/>
              <a:t> Traduce con contexto cultural específico</a:t>
            </a:r>
          </a:p>
          <a:p>
            <a:pPr lvl="1"/>
            <a:r>
              <a:rPr lang="es-MX" b="1"/>
              <a:t>Creador de contenido:</a:t>
            </a:r>
            <a:r>
              <a:rPr lang="es-MX"/>
              <a:t> Scripts para YouTube, posts para Instagram</a:t>
            </a:r>
          </a:p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17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57E2AF2-BCEE-A01B-DDFE-5EDC50F55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112" y="1291167"/>
            <a:ext cx="5677432" cy="55668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AA9563C-1BE1-A57A-C434-594B13D89302}"/>
              </a:ext>
            </a:extLst>
          </p:cNvPr>
          <p:cNvSpPr txBox="1"/>
          <p:nvPr/>
        </p:nvSpPr>
        <p:spPr>
          <a:xfrm>
            <a:off x="1644628" y="460918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Archivos de trabajo</a:t>
            </a:r>
          </a:p>
        </p:txBody>
      </p:sp>
    </p:spTree>
    <p:extLst>
      <p:ext uri="{BB962C8B-B14F-4D97-AF65-F5344CB8AC3E}">
        <p14:creationId xmlns:p14="http://schemas.microsoft.com/office/powerpoint/2010/main" val="78058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C70BE2-D707-82CB-ABF0-29CD72BA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sz="4100" b="1">
                <a:solidFill>
                  <a:srgbClr val="FFFFFF"/>
                </a:solidFill>
              </a:rPr>
              <a:t>Introducción </a:t>
            </a:r>
            <a:br>
              <a:rPr lang="es-MX" sz="4100" b="1">
                <a:solidFill>
                  <a:srgbClr val="FFFFFF"/>
                </a:solidFill>
              </a:rPr>
            </a:br>
            <a:endParaRPr lang="es-MX" sz="4100">
              <a:solidFill>
                <a:srgbClr val="FFFFFF"/>
              </a:solidFill>
            </a:endParaRP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6AC556-6735-4474-242E-4622D5DC0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s-MX"/>
              <a:t>Qué son los </a:t>
            </a:r>
            <a:r>
              <a:rPr lang="es-MX" err="1"/>
              <a:t>GPTs</a:t>
            </a:r>
            <a:r>
              <a:rPr lang="es-MX"/>
              <a:t> personalizados de </a:t>
            </a:r>
            <a:r>
              <a:rPr lang="es-MX" err="1"/>
              <a:t>ChatGPT</a:t>
            </a:r>
            <a:endParaRPr lang="es-MX"/>
          </a:p>
          <a:p>
            <a:r>
              <a:rPr lang="es-MX"/>
              <a:t>Qué son las Gemas (Gems) de Gemini</a:t>
            </a:r>
          </a:p>
          <a:p>
            <a:r>
              <a:rPr lang="es-MX"/>
              <a:t>Diferencias clave entre ambas herramientas</a:t>
            </a:r>
          </a:p>
          <a:p>
            <a:endParaRPr lang="es-MX"/>
          </a:p>
          <a:p>
            <a:pPr marL="0" indent="0">
              <a:buNone/>
            </a:pPr>
            <a:r>
              <a:rPr lang="es-MX" b="1"/>
              <a:t>Contexto:</a:t>
            </a:r>
            <a:r>
              <a:rPr lang="es-MX"/>
              <a:t> Ambas son herramientas de </a:t>
            </a:r>
            <a:r>
              <a:rPr lang="es-MX" b="1"/>
              <a:t>inteligencia artificial personalizada</a:t>
            </a:r>
            <a:r>
              <a:rPr lang="es-MX"/>
              <a:t> que permiten crear asistentes especializados para tareas específicas.</a:t>
            </a:r>
          </a:p>
          <a:p>
            <a:pPr marL="0" indent="0">
              <a:buNone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454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666EA7-C2CF-D852-B396-BBED26F7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¿Qué son los GPTs de ChatGPT?</a:t>
            </a:r>
            <a:b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0350C-0070-7CA6-CB84-59D71F4E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Los </a:t>
            </a:r>
            <a:r>
              <a:rPr lang="en-US" b="1" dirty="0"/>
              <a:t>GPTs</a:t>
            </a:r>
            <a:r>
              <a:rPr lang="en-US" dirty="0"/>
              <a:t> (también </a:t>
            </a:r>
            <a:r>
              <a:rPr lang="en-US" dirty="0" err="1"/>
              <a:t>llamados</a:t>
            </a:r>
            <a:r>
              <a:rPr lang="en-US" dirty="0"/>
              <a:t> </a:t>
            </a:r>
            <a:r>
              <a:rPr lang="en-US" i="1" dirty="0"/>
              <a:t>GPTs </a:t>
            </a:r>
            <a:r>
              <a:rPr lang="en-US" i="1" dirty="0" err="1"/>
              <a:t>personalizados</a:t>
            </a:r>
            <a:r>
              <a:rPr lang="en-US" dirty="0"/>
              <a:t>) son </a:t>
            </a:r>
            <a:r>
              <a:rPr lang="en-US" b="1" dirty="0" err="1"/>
              <a:t>versiones</a:t>
            </a:r>
            <a:r>
              <a:rPr lang="en-US" b="1" dirty="0"/>
              <a:t> </a:t>
            </a:r>
            <a:r>
              <a:rPr lang="en-US" b="1" dirty="0" err="1"/>
              <a:t>personalizadas</a:t>
            </a:r>
            <a:r>
              <a:rPr lang="en-US" b="1" dirty="0"/>
              <a:t> de ChatGPT</a:t>
            </a:r>
            <a:r>
              <a:rPr lang="en-US" dirty="0"/>
              <a:t> </a:t>
            </a:r>
            <a:r>
              <a:rPr lang="en-US" dirty="0" err="1"/>
              <a:t>configuradas</a:t>
            </a:r>
            <a:r>
              <a:rPr lang="en-US" dirty="0"/>
              <a:t> para un </a:t>
            </a:r>
            <a:r>
              <a:rPr lang="en-US" dirty="0" err="1"/>
              <a:t>propósito</a:t>
            </a:r>
            <a:r>
              <a:rPr lang="en-US" dirty="0"/>
              <a:t> </a:t>
            </a:r>
            <a:r>
              <a:rPr lang="en-US" dirty="0" err="1"/>
              <a:t>específico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8A8763-85F6-C659-B740-DFB732316366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2765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EEA1F3-51AB-6B5D-AAF8-788F9EF7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s-MX" sz="2100" b="1">
                <a:solidFill>
                  <a:srgbClr val="FFFFFF"/>
                </a:solidFill>
              </a:rPr>
              <a:t>¿Qué son los GPTs de ChatGPT?</a:t>
            </a:r>
            <a:br>
              <a:rPr lang="es-MX" sz="2100" b="1">
                <a:solidFill>
                  <a:srgbClr val="FFFFFF"/>
                </a:solidFill>
              </a:rPr>
            </a:br>
            <a:br>
              <a:rPr lang="es-MX" sz="2100" b="1">
                <a:solidFill>
                  <a:srgbClr val="FFFFFF"/>
                </a:solidFill>
              </a:rPr>
            </a:br>
            <a:r>
              <a:rPr lang="es-MX" sz="2100" b="1">
                <a:solidFill>
                  <a:srgbClr val="FFFFFF"/>
                </a:solidFill>
              </a:rPr>
              <a:t>Características principales:</a:t>
            </a:r>
            <a:endParaRPr lang="es-MX" sz="2100">
              <a:solidFill>
                <a:srgbClr val="FFFFFF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E994B7A-E9FD-4D5E-5064-688F13065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260188"/>
              </p:ext>
            </p:extLst>
          </p:nvPr>
        </p:nvGraphicFramePr>
        <p:xfrm>
          <a:off x="838200" y="2207403"/>
          <a:ext cx="10515601" cy="3538356"/>
        </p:xfrm>
        <a:graphic>
          <a:graphicData uri="http://schemas.openxmlformats.org/drawingml/2006/table">
            <a:tbl>
              <a:tblPr firstRow="1" bandRow="1"/>
              <a:tblGrid>
                <a:gridCol w="3406460">
                  <a:extLst>
                    <a:ext uri="{9D8B030D-6E8A-4147-A177-3AD203B41FA5}">
                      <a16:colId xmlns:a16="http://schemas.microsoft.com/office/drawing/2014/main" val="2180513779"/>
                    </a:ext>
                  </a:extLst>
                </a:gridCol>
                <a:gridCol w="7109141">
                  <a:extLst>
                    <a:ext uri="{9D8B030D-6E8A-4147-A177-3AD203B41FA5}">
                      <a16:colId xmlns:a16="http://schemas.microsoft.com/office/drawing/2014/main" val="4247859463"/>
                    </a:ext>
                  </a:extLst>
                </a:gridCol>
              </a:tblGrid>
              <a:tr h="472405"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s-MX" sz="2300">
                          <a:effectLst/>
                        </a:rPr>
                        <a:t>Característica</a:t>
                      </a:r>
                    </a:p>
                  </a:txBody>
                  <a:tcPr marL="85246" marR="85246" marT="42623" marB="42623" anchor="b">
                    <a:lnL w="12700" cap="flat" cmpd="sng" algn="ctr">
                      <a:solidFill>
                        <a:srgbClr val="20A0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9D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A0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C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s-MX" sz="2300">
                          <a:effectLst/>
                        </a:rPr>
                        <a:t>Descripción</a:t>
                      </a:r>
                    </a:p>
                  </a:txBody>
                  <a:tcPr marL="85246" marR="85246" marT="42623" marB="42623" anchor="b">
                    <a:lnL w="12700" cap="flat" cmpd="sng" algn="ctr">
                      <a:solidFill>
                        <a:srgbClr val="809D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9D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9D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C8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958141"/>
                  </a:ext>
                </a:extLst>
              </a:tr>
              <a:tr h="82436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Propósito</a:t>
                      </a:r>
                      <a:endParaRPr lang="es-MX" sz="2300">
                        <a:effectLst/>
                      </a:endParaRP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20C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C8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C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Asistentes para tareas específicas (negocios, temas especializados, hogar) </a:t>
                      </a: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70C8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C8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C8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37402"/>
                  </a:ext>
                </a:extLst>
              </a:tr>
              <a:tr h="82436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Combinan</a:t>
                      </a:r>
                      <a:endParaRPr lang="es-MX" sz="2300">
                        <a:effectLst/>
                      </a:endParaRP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C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19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Instrucciones específicas + conocimiento extra + capacidades seleccionadas </a:t>
                      </a: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F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0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15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993012"/>
                  </a:ext>
                </a:extLst>
              </a:tr>
              <a:tr h="472405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Sin código</a:t>
                      </a:r>
                      <a:endParaRPr lang="es-MX" sz="2300">
                        <a:effectLst/>
                      </a:endParaRP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1019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15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19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1C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No necesitas programar para crearlos </a:t>
                      </a: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5015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15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15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1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082889"/>
                  </a:ext>
                </a:extLst>
              </a:tr>
              <a:tr h="472405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Disponible</a:t>
                      </a:r>
                      <a:endParaRPr lang="es-MX" sz="2300">
                        <a:effectLst/>
                      </a:endParaRP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701C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1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1C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Versión Plus de </a:t>
                      </a:r>
                      <a:r>
                        <a:rPr lang="es-MX" sz="2300" dirty="0" err="1">
                          <a:effectLst/>
                        </a:rPr>
                        <a:t>ChatGPT</a:t>
                      </a:r>
                      <a:r>
                        <a:rPr lang="es-MX" sz="2300" dirty="0">
                          <a:effectLst/>
                        </a:rPr>
                        <a:t> desde 2023 </a:t>
                      </a: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5021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1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1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02807"/>
                  </a:ext>
                </a:extLst>
              </a:tr>
              <a:tr h="472405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Compartibles</a:t>
                      </a:r>
                      <a:endParaRPr lang="es-MX" sz="2300">
                        <a:effectLst/>
                      </a:endParaRP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3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Puedes compartirlos con otras persona</a:t>
                      </a:r>
                    </a:p>
                  </a:txBody>
                  <a:tcPr marL="85246" marR="85246" marT="42623" marB="42623" anchor="ctr">
                    <a:lnL w="12700" cap="flat" cmpd="sng" algn="ctr">
                      <a:solidFill>
                        <a:srgbClr val="9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3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930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26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8F42C5-26AD-B7F4-18F8-8FDE812FF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838312" cy="5340097"/>
          </a:xfrm>
        </p:spPr>
        <p:txBody>
          <a:bodyPr anchor="ctr">
            <a:normAutofit/>
          </a:bodyPr>
          <a:lstStyle/>
          <a:p>
            <a:r>
              <a:rPr lang="es-MX" sz="4800" b="1" dirty="0">
                <a:solidFill>
                  <a:schemeClr val="bg1"/>
                </a:solidFill>
              </a:rPr>
              <a:t>¿Qué son los</a:t>
            </a:r>
            <a:r>
              <a:rPr lang="es-MX" sz="4800" b="1" dirty="0"/>
              <a:t> ¿Que pueden incluir?</a:t>
            </a:r>
            <a:br>
              <a:rPr lang="es-MX" sz="4800" b="1" dirty="0">
                <a:solidFill>
                  <a:schemeClr val="bg1"/>
                </a:solidFill>
              </a:rPr>
            </a:br>
            <a:endParaRPr lang="es-MX" sz="4800" dirty="0">
              <a:solidFill>
                <a:schemeClr val="bg1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9EA3B5C-6CD5-D2DD-7D99-0D9D38754F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21396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300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0679AE-D844-1957-55C3-1C088391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 ¿Qué son las Gemas (Gems) de Gemini?</a:t>
            </a:r>
            <a:br>
              <a:rPr lang="es-MX" b="1">
                <a:solidFill>
                  <a:srgbClr val="FFFFFF"/>
                </a:solidFill>
              </a:rPr>
            </a:br>
            <a:endParaRPr lang="es-MX">
              <a:solidFill>
                <a:srgbClr val="FFFFFF"/>
              </a:solidFill>
            </a:endParaRPr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952587-FFFA-F0C6-2D52-83D5BDDB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44" y="591344"/>
            <a:ext cx="744582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s-MX" b="1" dirty="0"/>
          </a:p>
          <a:p>
            <a:r>
              <a:rPr lang="es-MX" dirty="0"/>
              <a:t>Las </a:t>
            </a:r>
            <a:r>
              <a:rPr lang="es-MX" b="1" dirty="0"/>
              <a:t>Gems</a:t>
            </a:r>
            <a:r>
              <a:rPr lang="es-MX" dirty="0"/>
              <a:t> (Gemas) son </a:t>
            </a:r>
            <a:r>
              <a:rPr lang="es-MX" b="1" dirty="0"/>
              <a:t>versiones personalizadas de Gemini,</a:t>
            </a:r>
            <a:r>
              <a:rPr lang="es-MX" dirty="0"/>
              <a:t> que te permiten usar una versión del asistente de IA adaptada a necesidades o tipos de respuesta concretos.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06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162069-A90B-11A1-21CA-5305EBFE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br>
              <a:rPr lang="es-MX" sz="1400" b="1" dirty="0">
                <a:solidFill>
                  <a:srgbClr val="FFFFFF"/>
                </a:solidFill>
              </a:rPr>
            </a:br>
            <a:r>
              <a:rPr lang="es-MX" sz="3200" b="1" dirty="0">
                <a:solidFill>
                  <a:srgbClr val="FFFFFF"/>
                </a:solidFill>
              </a:rPr>
              <a:t>Características principales:</a:t>
            </a:r>
            <a:br>
              <a:rPr lang="es-MX" sz="1400" b="1" dirty="0">
                <a:solidFill>
                  <a:srgbClr val="FFFFFF"/>
                </a:solidFill>
              </a:rPr>
            </a:br>
            <a:endParaRPr lang="es-MX" sz="1400" dirty="0">
              <a:solidFill>
                <a:srgbClr val="FFFFFF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05CEB90-0D5A-0C70-A969-7B4357892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140889"/>
              </p:ext>
            </p:extLst>
          </p:nvPr>
        </p:nvGraphicFramePr>
        <p:xfrm>
          <a:off x="838200" y="1919877"/>
          <a:ext cx="10515601" cy="4435370"/>
        </p:xfrm>
        <a:graphic>
          <a:graphicData uri="http://schemas.openxmlformats.org/drawingml/2006/table">
            <a:tbl>
              <a:tblPr firstRow="1" bandRow="1"/>
              <a:tblGrid>
                <a:gridCol w="2717800">
                  <a:extLst>
                    <a:ext uri="{9D8B030D-6E8A-4147-A177-3AD203B41FA5}">
                      <a16:colId xmlns:a16="http://schemas.microsoft.com/office/drawing/2014/main" val="3529059252"/>
                    </a:ext>
                  </a:extLst>
                </a:gridCol>
                <a:gridCol w="7797801">
                  <a:extLst>
                    <a:ext uri="{9D8B030D-6E8A-4147-A177-3AD203B41FA5}">
                      <a16:colId xmlns:a16="http://schemas.microsoft.com/office/drawing/2014/main" val="3031876175"/>
                    </a:ext>
                  </a:extLst>
                </a:gridCol>
              </a:tblGrid>
              <a:tr h="456728"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s-MX" sz="2300">
                          <a:effectLst/>
                        </a:rPr>
                        <a:t>Característica</a:t>
                      </a:r>
                    </a:p>
                  </a:txBody>
                  <a:tcPr marL="77649" marR="77649" marT="38825" marB="38825" anchor="b">
                    <a:lnL w="12700" cap="flat" cmpd="sng" algn="ctr">
                      <a:solidFill>
                        <a:srgbClr val="401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7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3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s-MX" sz="2300">
                          <a:effectLst/>
                        </a:rPr>
                        <a:t>Descripción</a:t>
                      </a:r>
                    </a:p>
                  </a:txBody>
                  <a:tcPr marL="77649" marR="77649" marT="38825" marB="38825" anchor="b">
                    <a:lnL w="12700" cap="flat" cmpd="sng" algn="ctr">
                      <a:solidFill>
                        <a:srgbClr val="F017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7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7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640436"/>
                  </a:ext>
                </a:extLst>
              </a:tr>
              <a:tr h="79998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Propósito</a:t>
                      </a:r>
                      <a:endParaRPr lang="es-MX" sz="2300">
                        <a:effectLst/>
                      </a:endParaRP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803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3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3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Pequeños asistentes especializados en una tarea concreta.</a:t>
                      </a: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003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200167"/>
                  </a:ext>
                </a:extLst>
              </a:tr>
              <a:tr h="79998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Objetivo</a:t>
                      </a:r>
                      <a:endParaRPr lang="es-MX" sz="2300">
                        <a:effectLst/>
                      </a:endParaRP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103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3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3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Resultados más precisos en tareas repetitivas o aburridas.</a:t>
                      </a: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203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43524"/>
                  </a:ext>
                </a:extLst>
              </a:tr>
              <a:tr h="79998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Ejemplos</a:t>
                      </a:r>
                      <a:endParaRPr lang="es-MX" sz="2300">
                        <a:effectLst/>
                      </a:endParaRP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F03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3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Corregir texto, analizar datos, generar emails, estudiar temas. (</a:t>
                      </a:r>
                      <a:r>
                        <a:rPr lang="es-MX" sz="2300" dirty="0" err="1">
                          <a:effectLst/>
                        </a:rPr>
                        <a:t>NooteboolLM</a:t>
                      </a:r>
                      <a:r>
                        <a:rPr lang="es-MX" sz="2300" dirty="0">
                          <a:effectLst/>
                        </a:rPr>
                        <a:t>)</a:t>
                      </a: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104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A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84033"/>
                  </a:ext>
                </a:extLst>
              </a:tr>
              <a:tr h="45672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Disponible</a:t>
                      </a:r>
                      <a:endParaRPr lang="es-MX" sz="2300">
                        <a:effectLst/>
                      </a:endParaRP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804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Con cuenta de Gemini Avance o plataforma de trabajo como Google </a:t>
                      </a:r>
                      <a:r>
                        <a:rPr lang="es-MX" sz="2300" dirty="0" err="1">
                          <a:effectLst/>
                        </a:rPr>
                        <a:t>education</a:t>
                      </a:r>
                      <a:r>
                        <a:rPr lang="es-MX" sz="2300" dirty="0">
                          <a:effectLst/>
                        </a:rPr>
                        <a:t>.</a:t>
                      </a: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905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1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03386"/>
                  </a:ext>
                </a:extLst>
              </a:tr>
              <a:tr h="799988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b="1">
                          <a:effectLst/>
                        </a:rPr>
                        <a:t>Adaptación</a:t>
                      </a:r>
                      <a:endParaRPr lang="es-MX" sz="2300">
                        <a:effectLst/>
                      </a:endParaRP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F0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s-MX" sz="2300" dirty="0">
                          <a:effectLst/>
                        </a:rPr>
                        <a:t>Gemini adapta respuestas para ahorrar tiempo cuando se repiten objetivos </a:t>
                      </a:r>
                    </a:p>
                  </a:txBody>
                  <a:tcPr marL="77649" marR="77649" marT="38825" marB="38825" anchor="ctr">
                    <a:lnL w="12700" cap="flat" cmpd="sng" algn="ctr">
                      <a:solidFill>
                        <a:srgbClr val="A06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48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76A55FA-89E9-D5CF-65A6-70D6A7A589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205" b="152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177109-513B-3D03-20D3-2CEFF68B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b="1"/>
              <a:t>¿Por qué son especiales?</a:t>
            </a:r>
            <a:endParaRPr lang="es-MX"/>
          </a:p>
        </p:txBody>
      </p:sp>
      <p:graphicFrame>
        <p:nvGraphicFramePr>
          <p:cNvPr id="17" name="Marcador de contenido 2">
            <a:extLst>
              <a:ext uri="{FF2B5EF4-FFF2-40B4-BE49-F238E27FC236}">
                <a16:creationId xmlns:a16="http://schemas.microsoft.com/office/drawing/2014/main" id="{CE9C00B6-FAB1-DA93-BC97-EFD1F5320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6202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004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5F78E1-93CD-EB48-0F2A-13D2CB48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MX" b="1">
                <a:solidFill>
                  <a:srgbClr val="FFFFFF"/>
                </a:solidFill>
              </a:rPr>
              <a:t>Cómo crear una Gem en Gemini </a:t>
            </a:r>
            <a:endParaRPr lang="es-MX">
              <a:solidFill>
                <a:srgbClr val="FFFFFF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BCC2E3-4454-C1D4-40C0-603AE1C6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b="1" dirty="0"/>
              <a:t>Pasos detallados:</a:t>
            </a:r>
          </a:p>
          <a:p>
            <a:r>
              <a:rPr lang="es-MX" b="1" dirty="0">
                <a:effectLst/>
              </a:rPr>
              <a:t>Acceder a Gemini:</a:t>
            </a:r>
            <a:endParaRPr lang="es-MX" dirty="0">
              <a:effectLst/>
            </a:endParaRPr>
          </a:p>
          <a:p>
            <a:pPr lvl="1"/>
            <a:r>
              <a:rPr lang="es-MX" dirty="0">
                <a:effectLst/>
              </a:rPr>
              <a:t>Entra en </a:t>
            </a:r>
            <a:r>
              <a:rPr lang="es-MX" dirty="0">
                <a:hlinkClick r:id="rId2"/>
              </a:rPr>
              <a:t>gemini.google.com</a:t>
            </a:r>
            <a:r>
              <a:rPr lang="es-MX" dirty="0">
                <a:effectLst/>
              </a:rPr>
              <a:t> con tu cuenta</a:t>
            </a:r>
          </a:p>
          <a:p>
            <a:r>
              <a:rPr lang="es-MX" b="1" dirty="0">
                <a:effectLst/>
              </a:rPr>
              <a:t>Ir al Administrador:</a:t>
            </a:r>
            <a:endParaRPr lang="es-MX" dirty="0">
              <a:effectLst/>
            </a:endParaRPr>
          </a:p>
          <a:p>
            <a:pPr lvl="1"/>
            <a:r>
              <a:rPr lang="es-MX" dirty="0">
                <a:effectLst/>
              </a:rPr>
              <a:t>Pulsa en </a:t>
            </a:r>
            <a:r>
              <a:rPr lang="es-MX" b="1" dirty="0">
                <a:effectLst/>
              </a:rPr>
              <a:t>"Administrador de Gems"</a:t>
            </a:r>
            <a:r>
              <a:rPr lang="es-MX" dirty="0">
                <a:effectLst/>
              </a:rPr>
              <a:t> (en pantalla)</a:t>
            </a:r>
          </a:p>
          <a:p>
            <a:pPr lvl="1"/>
            <a:r>
              <a:rPr lang="es-MX" dirty="0">
                <a:effectLst/>
              </a:rPr>
              <a:t>O en la columna izquierda → abajo del todo → </a:t>
            </a:r>
            <a:r>
              <a:rPr lang="es-MX" b="1" dirty="0">
                <a:effectLst/>
              </a:rPr>
              <a:t>"Gestor de Gems"</a:t>
            </a:r>
            <a:endParaRPr lang="es-MX" dirty="0">
              <a:effectLst/>
            </a:endParaRPr>
          </a:p>
          <a:p>
            <a:r>
              <a:rPr lang="es-MX" b="1" dirty="0">
                <a:effectLst/>
              </a:rPr>
              <a:t>Crear nueva Gem:</a:t>
            </a:r>
            <a:endParaRPr lang="es-MX" dirty="0">
              <a:effectLst/>
            </a:endParaRPr>
          </a:p>
          <a:p>
            <a:pPr lvl="1"/>
            <a:r>
              <a:rPr lang="es-MX" dirty="0"/>
              <a:t>Pulsa </a:t>
            </a:r>
            <a:r>
              <a:rPr lang="es-MX" b="1" dirty="0"/>
              <a:t>"Nuevo Gem"</a:t>
            </a:r>
            <a:endParaRPr lang="es-MX" dirty="0"/>
          </a:p>
          <a:p>
            <a:pPr marL="0" indent="0">
              <a:buNone/>
            </a:pP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169901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758</Words>
  <Application>Microsoft Office PowerPoint</Application>
  <PresentationFormat>Panorámica</PresentationFormat>
  <Paragraphs>120</Paragraphs>
  <Slides>17</Slides>
  <Notes>0</Notes>
  <HiddenSlides>1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Tema de Office</vt:lpstr>
      <vt:lpstr>GPTs de ChatGPT  vs  Gemas de Gemini </vt:lpstr>
      <vt:lpstr>Introducción  </vt:lpstr>
      <vt:lpstr>¿Qué son los GPTs de ChatGPT? </vt:lpstr>
      <vt:lpstr>¿Qué son los GPTs de ChatGPT?  Características principales:</vt:lpstr>
      <vt:lpstr>¿Qué son los ¿Que pueden incluir? </vt:lpstr>
      <vt:lpstr> ¿Qué son las Gemas (Gems) de Gemini? </vt:lpstr>
      <vt:lpstr> Características principales: </vt:lpstr>
      <vt:lpstr>¿Por qué son especiales?</vt:lpstr>
      <vt:lpstr>Cómo crear una Gem en Gemini </vt:lpstr>
      <vt:lpstr>Cómo crear una Gem en Gemini </vt:lpstr>
      <vt:lpstr>Cómo usar una gema: </vt:lpstr>
      <vt:lpstr>Diferencias clave: GPTs vs Gemas  </vt:lpstr>
      <vt:lpstr>Cuándo usar cada uno: </vt:lpstr>
      <vt:lpstr>Cuándo usar cada uno:</vt:lpstr>
      <vt:lpstr>Cuándo usar cada uno:</vt:lpstr>
      <vt:lpstr>Cuándo usar cada uno: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Fernando R. Elisea Mtz.</dc:creator>
  <cp:lastModifiedBy>Fernando R. Elisea Mtz.</cp:lastModifiedBy>
  <cp:revision>2</cp:revision>
  <dcterms:created xsi:type="dcterms:W3CDTF">2026-06-14T22:14:35Z</dcterms:created>
  <dcterms:modified xsi:type="dcterms:W3CDTF">2026-06-17T03:41:10Z</dcterms:modified>
</cp:coreProperties>
</file>